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4" r:id="rId6"/>
    <p:sldId id="265" r:id="rId7"/>
    <p:sldId id="260" r:id="rId8"/>
    <p:sldId id="261" r:id="rId9"/>
    <p:sldId id="266" r:id="rId10"/>
    <p:sldId id="262"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94660"/>
  </p:normalViewPr>
  <p:slideViewPr>
    <p:cSldViewPr snapToGrid="0">
      <p:cViewPr varScale="1">
        <p:scale>
          <a:sx n="74" d="100"/>
          <a:sy n="74" d="100"/>
        </p:scale>
        <p:origin x="37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44CF2-62FD-4860-AA96-B1EDDA342BEC}" type="datetimeFigureOut">
              <a:rPr lang="en-US" smtClean="0"/>
              <a:t>11/16/2020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22FDBD-4602-4084-A7DE-E61934680718}" type="slidenum">
              <a:rPr lang="en-US" smtClean="0"/>
              <a:t>‹#›</a:t>
            </a:fld>
            <a:endParaRPr lang="en-US"/>
          </a:p>
        </p:txBody>
      </p:sp>
    </p:spTree>
    <p:extLst>
      <p:ext uri="{BB962C8B-B14F-4D97-AF65-F5344CB8AC3E}">
        <p14:creationId xmlns:p14="http://schemas.microsoft.com/office/powerpoint/2010/main" val="561507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line with Grand Challenge we seek to make solar energy affordable by providing solar products that are affordable in terms of costs, sustainability and access.</a:t>
            </a:r>
            <a:r>
              <a:rPr lang="en-GB" baseline="0" dirty="0"/>
              <a:t> </a:t>
            </a:r>
            <a:r>
              <a:rPr lang="en-GB" dirty="0"/>
              <a:t>The over-growing need for affordable, efficient, carbon free energy source is a lasting problem that needs to be solved.</a:t>
            </a:r>
            <a:r>
              <a:rPr lang="en-GB" baseline="0" dirty="0"/>
              <a:t> </a:t>
            </a:r>
            <a:r>
              <a:rPr lang="en-GB" dirty="0"/>
              <a:t>Solar energy which is efficient and readily available is neither accessible nor affordable for use by individuals rendering them to be entirely dependent on the highly expensive electric grid which sometime is not available. </a:t>
            </a:r>
            <a:r>
              <a:rPr lang="en-GB" baseline="0" dirty="0"/>
              <a:t> </a:t>
            </a:r>
            <a:r>
              <a:rPr lang="en-GB" dirty="0"/>
              <a:t>Making solar energy affordable by provision of affordable solar panels remains to be an</a:t>
            </a:r>
            <a:r>
              <a:rPr lang="en-GB" baseline="0" dirty="0"/>
              <a:t> issue which </a:t>
            </a:r>
            <a:r>
              <a:rPr lang="en-GB" dirty="0"/>
              <a:t>requires to be addressed.</a:t>
            </a:r>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2</a:t>
            </a:fld>
            <a:endParaRPr lang="en-US"/>
          </a:p>
        </p:txBody>
      </p:sp>
    </p:spTree>
    <p:extLst>
      <p:ext uri="{BB962C8B-B14F-4D97-AF65-F5344CB8AC3E}">
        <p14:creationId xmlns:p14="http://schemas.microsoft.com/office/powerpoint/2010/main" val="1290389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By p</a:t>
            </a:r>
            <a:r>
              <a:rPr lang="en-GB" dirty="0"/>
              <a:t>roviding affordable solar panels to customers seeking alternative energy is the mission of this idea.  We plan to achieve this by acquiring mass solar panels at cheap prices and selling through distribution to all areas mass solar panels. </a:t>
            </a:r>
            <a:r>
              <a:rPr lang="en-GB" baseline="0" dirty="0"/>
              <a:t> </a:t>
            </a:r>
            <a:r>
              <a:rPr lang="en-GB" dirty="0"/>
              <a:t>Acquiring products with new solar panel technologies such as by layering cells</a:t>
            </a:r>
            <a:r>
              <a:rPr lang="en-GB" baseline="0" dirty="0"/>
              <a:t> a</a:t>
            </a:r>
            <a:r>
              <a:rPr lang="en-GB" dirty="0"/>
              <a:t>nd using a unique combination of elements together with thinned cells would provide unique market products which has an edge  over the market as it’s also cheap since material used such as perovskites are quite inexpensive, are</a:t>
            </a:r>
            <a:r>
              <a:rPr lang="en-GB" baseline="0" dirty="0"/>
              <a:t> </a:t>
            </a:r>
            <a:r>
              <a:rPr lang="en-GB" dirty="0"/>
              <a:t>easily made..</a:t>
            </a:r>
          </a:p>
          <a:p>
            <a:r>
              <a:rPr lang="en-GB" dirty="0"/>
              <a:t>With the solar power market growing around 30% per year, efficiency, cost and longevity are major considerations for which new technologies will become mainstream.</a:t>
            </a:r>
          </a:p>
          <a:p>
            <a:endParaRPr lang="en-GB" dirty="0"/>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3</a:t>
            </a:fld>
            <a:endParaRPr lang="en-US"/>
          </a:p>
        </p:txBody>
      </p:sp>
    </p:spTree>
    <p:extLst>
      <p:ext uri="{BB962C8B-B14F-4D97-AF65-F5344CB8AC3E}">
        <p14:creationId xmlns:p14="http://schemas.microsoft.com/office/powerpoint/2010/main" val="3806518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Using solar cells will enable the organization to lower the cost of the panels without reducing the performance of the solar panel. Solar cells are much cheaper to manufacture. It is more cost-friendly to use them to cut the costs.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Perovskite is one of the materials produced in the lab and, therefore, less expensive. The solar cells can convert 15% of sunlight into solar energy, reducing the cost of production per unit. The inexpensive methods ensures that the cost of solar panels is greatly reduced by replacing the expensive silicon materials.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4</a:t>
            </a:fld>
            <a:endParaRPr lang="en-US"/>
          </a:p>
        </p:txBody>
      </p:sp>
    </p:spTree>
    <p:extLst>
      <p:ext uri="{BB962C8B-B14F-4D97-AF65-F5344CB8AC3E}">
        <p14:creationId xmlns:p14="http://schemas.microsoft.com/office/powerpoint/2010/main" val="1783469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cheaper means of production aim at making the cost at the minimum level to maximize profit. Low cost of production results in to reduced prices to remain competitive and avoid exploitation of consumers. A new invention in the energy sector of making solar panels brings competition to silicon and therefore prices may stabilize since there is no monopoly. Solar panels will be manufactured in large scale to enjoy economies of scale and may give discounted sales. Reduction of wastage ensures no finance is not accounted for. </a:t>
            </a:r>
          </a:p>
        </p:txBody>
      </p:sp>
      <p:sp>
        <p:nvSpPr>
          <p:cNvPr id="4" name="Slide Number Placeholder 3"/>
          <p:cNvSpPr>
            <a:spLocks noGrp="1"/>
          </p:cNvSpPr>
          <p:nvPr>
            <p:ph type="sldNum" sz="quarter" idx="5"/>
          </p:nvPr>
        </p:nvSpPr>
        <p:spPr/>
        <p:txBody>
          <a:bodyPr/>
          <a:lstStyle/>
          <a:p>
            <a:fld id="{8222FDBD-4602-4084-A7DE-E61934680718}" type="slidenum">
              <a:rPr lang="en-US" smtClean="0"/>
              <a:t>5</a:t>
            </a:fld>
            <a:endParaRPr lang="en-US"/>
          </a:p>
        </p:txBody>
      </p:sp>
    </p:spTree>
    <p:extLst>
      <p:ext uri="{BB962C8B-B14F-4D97-AF65-F5344CB8AC3E}">
        <p14:creationId xmlns:p14="http://schemas.microsoft.com/office/powerpoint/2010/main" val="1788612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cheap materials in the manufacture of solar panels makes the source of energy very economical. There is improved efficiency of solar panels and this ensures that the voltage supplied is capable of moving even heavy machines. Low prices of solar panels installation cost is low. It is the safest to the environment and health of the consumer.</a:t>
            </a:r>
          </a:p>
        </p:txBody>
      </p:sp>
      <p:sp>
        <p:nvSpPr>
          <p:cNvPr id="4" name="Slide Number Placeholder 3"/>
          <p:cNvSpPr>
            <a:spLocks noGrp="1"/>
          </p:cNvSpPr>
          <p:nvPr>
            <p:ph type="sldNum" sz="quarter" idx="5"/>
          </p:nvPr>
        </p:nvSpPr>
        <p:spPr/>
        <p:txBody>
          <a:bodyPr/>
          <a:lstStyle/>
          <a:p>
            <a:fld id="{8222FDBD-4602-4084-A7DE-E61934680718}" type="slidenum">
              <a:rPr lang="en-US" smtClean="0"/>
              <a:t>6</a:t>
            </a:fld>
            <a:endParaRPr lang="en-US"/>
          </a:p>
        </p:txBody>
      </p:sp>
    </p:spTree>
    <p:extLst>
      <p:ext uri="{BB962C8B-B14F-4D97-AF65-F5344CB8AC3E}">
        <p14:creationId xmlns:p14="http://schemas.microsoft.com/office/powerpoint/2010/main" val="113727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Just like making the solar energy affordable is important, efficiency is paramount because it ensures there is no wastage of the resource. The company intends to use solar photovoltaic cells, which are made from silicon materials. This is very affordable for commercial purposes in industries. The use of tandem solar cells, which are the materials used to absorb light more efficiently and reduce the cost of solar panels to be afforded by most of the consumers in the market. Making tandems at a lower cost can increase the solar panels' efficiencies and make them more affordable.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7</a:t>
            </a:fld>
            <a:endParaRPr lang="en-US"/>
          </a:p>
        </p:txBody>
      </p:sp>
    </p:spTree>
    <p:extLst>
      <p:ext uri="{BB962C8B-B14F-4D97-AF65-F5344CB8AC3E}">
        <p14:creationId xmlns:p14="http://schemas.microsoft.com/office/powerpoint/2010/main" val="3955524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is a need to ensure that the solar panels available are affordable so that more people can purchase them to increase the use of solar energy. To achieve this objective, there is a need to target the various materials used to manufacture solar panels and cut their costs, which will eventually reduce the panels' cost. There is a need for the use of materials that are not expensive to improve solar panels' efficiency.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8</a:t>
            </a:fld>
            <a:endParaRPr lang="en-US"/>
          </a:p>
        </p:txBody>
      </p:sp>
    </p:spTree>
    <p:extLst>
      <p:ext uri="{BB962C8B-B14F-4D97-AF65-F5344CB8AC3E}">
        <p14:creationId xmlns:p14="http://schemas.microsoft.com/office/powerpoint/2010/main" val="1542179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various benefits that will be enjoyed by consumers in the market. They have wide range of options to choose from and therefore they are able to benefit more. Commercial and domestic use of the solar energy will increase, the sources of energy will by very many and there is no overreliance on one source. Promotion of safer environment and reduction in the cost of energy.</a:t>
            </a:r>
          </a:p>
        </p:txBody>
      </p:sp>
      <p:sp>
        <p:nvSpPr>
          <p:cNvPr id="4" name="Slide Number Placeholder 3"/>
          <p:cNvSpPr>
            <a:spLocks noGrp="1"/>
          </p:cNvSpPr>
          <p:nvPr>
            <p:ph type="sldNum" sz="quarter" idx="5"/>
          </p:nvPr>
        </p:nvSpPr>
        <p:spPr/>
        <p:txBody>
          <a:bodyPr/>
          <a:lstStyle/>
          <a:p>
            <a:fld id="{8222FDBD-4602-4084-A7DE-E61934680718}" type="slidenum">
              <a:rPr lang="en-US" smtClean="0"/>
              <a:t>9</a:t>
            </a:fld>
            <a:endParaRPr lang="en-US"/>
          </a:p>
        </p:txBody>
      </p:sp>
    </p:spTree>
    <p:extLst>
      <p:ext uri="{BB962C8B-B14F-4D97-AF65-F5344CB8AC3E}">
        <p14:creationId xmlns:p14="http://schemas.microsoft.com/office/powerpoint/2010/main" val="2797995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target market is the best resource that this company wants to </a:t>
            </a:r>
            <a:r>
              <a:rPr lang="en-US" dirty="0" err="1"/>
              <a:t>sepecialize</a:t>
            </a:r>
            <a:r>
              <a:rPr lang="en-US" dirty="0"/>
              <a:t> in. the market gap is wide and calls for innovative and modern solution to the issue of solar energy. </a:t>
            </a:r>
            <a:r>
              <a:rPr lang="en-GB" dirty="0"/>
              <a:t>Capitalizing on and exploitation of the market needs would yield results. Global solar market is projected to grow as corporate seek to diversify their sources of energy.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8222FDBD-4602-4084-A7DE-E61934680718}" type="slidenum">
              <a:rPr lang="en-US" smtClean="0"/>
              <a:t>10</a:t>
            </a:fld>
            <a:endParaRPr lang="en-US"/>
          </a:p>
        </p:txBody>
      </p:sp>
    </p:spTree>
    <p:extLst>
      <p:ext uri="{BB962C8B-B14F-4D97-AF65-F5344CB8AC3E}">
        <p14:creationId xmlns:p14="http://schemas.microsoft.com/office/powerpoint/2010/main" val="900724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7AE21A-F0D6-43AF-B179-5C903D9B98BB}" type="datetimeFigureOut">
              <a:rPr lang="en-US" smtClean="0"/>
              <a:t>11/16/2020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5C20862-D31D-4F65-99E0-DE22BBA5DE9E}"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637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E21A-F0D6-43AF-B179-5C903D9B98BB}"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20862-D31D-4F65-99E0-DE22BBA5DE9E}"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812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7AE21A-F0D6-43AF-B179-5C903D9B98BB}"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20862-D31D-4F65-99E0-DE22BBA5DE9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264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7AE21A-F0D6-43AF-B179-5C903D9B98BB}"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20862-D31D-4F65-99E0-DE22BBA5DE9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9321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7AE21A-F0D6-43AF-B179-5C903D9B98BB}" type="datetimeFigureOut">
              <a:rPr lang="en-US" smtClean="0"/>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C20862-D31D-4F65-99E0-DE22BBA5DE9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2130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7AE21A-F0D6-43AF-B179-5C903D9B98BB}" type="datetimeFigureOut">
              <a:rPr lang="en-US" smtClean="0"/>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C20862-D31D-4F65-99E0-DE22BBA5DE9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9897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7AE21A-F0D6-43AF-B179-5C903D9B98BB}" type="datetimeFigureOut">
              <a:rPr lang="en-US" smtClean="0"/>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C20862-D31D-4F65-99E0-DE22BBA5DE9E}" type="slidenum">
              <a:rPr lang="en-US" smtClean="0"/>
              <a:t>‹#›</a:t>
            </a:fld>
            <a:endParaRPr lang="en-US"/>
          </a:p>
        </p:txBody>
      </p:sp>
    </p:spTree>
    <p:extLst>
      <p:ext uri="{BB962C8B-B14F-4D97-AF65-F5344CB8AC3E}">
        <p14:creationId xmlns:p14="http://schemas.microsoft.com/office/powerpoint/2010/main" val="2232783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7AE21A-F0D6-43AF-B179-5C903D9B98BB}" type="datetimeFigureOut">
              <a:rPr lang="en-US" smtClean="0"/>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20862-D31D-4F65-99E0-DE22BBA5DE9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6769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F77AE21A-F0D6-43AF-B179-5C903D9B98BB}" type="datetimeFigureOut">
              <a:rPr lang="en-US" smtClean="0"/>
              <a:t>11/16/2020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5C20862-D31D-4F65-99E0-DE22BBA5DE9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4226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E21A-F0D6-43AF-B179-5C903D9B98BB}"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20862-D31D-4F65-99E0-DE22BBA5DE9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28788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7AE21A-F0D6-43AF-B179-5C903D9B98BB}" type="datetimeFigureOut">
              <a:rPr lang="en-US" smtClean="0"/>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C20862-D31D-4F65-99E0-DE22BBA5DE9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614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77AE21A-F0D6-43AF-B179-5C903D9B98BB}" type="datetimeFigureOut">
              <a:rPr lang="en-US" smtClean="0"/>
              <a:t>11/16/2020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5C20862-D31D-4F65-99E0-DE22BBA5DE9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804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F1637-21A3-4DD9-A6BA-4854678A0E18}"/>
              </a:ext>
            </a:extLst>
          </p:cNvPr>
          <p:cNvSpPr>
            <a:spLocks noGrp="1"/>
          </p:cNvSpPr>
          <p:nvPr>
            <p:ph type="ctrTitle"/>
          </p:nvPr>
        </p:nvSpPr>
        <p:spPr/>
        <p:txBody>
          <a:bodyPr>
            <a:normAutofit fontScale="90000"/>
          </a:bodyPr>
          <a:lstStyle/>
          <a:p>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sz="5300" dirty="0"/>
              <a:t>Making Solar Energy Affordable by Provision of Affordable Solar Panels.</a:t>
            </a:r>
            <a:endParaRPr lang="en-US" sz="5300" dirty="0"/>
          </a:p>
        </p:txBody>
      </p:sp>
    </p:spTree>
    <p:extLst>
      <p:ext uri="{BB962C8B-B14F-4D97-AF65-F5344CB8AC3E}">
        <p14:creationId xmlns:p14="http://schemas.microsoft.com/office/powerpoint/2010/main" val="3135359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8F65-EB8B-48A8-9E82-6D7B105AC9C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BC49140A-FAA5-4033-A439-BD7C24971FFE}"/>
              </a:ext>
            </a:extLst>
          </p:cNvPr>
          <p:cNvSpPr>
            <a:spLocks noGrp="1"/>
          </p:cNvSpPr>
          <p:nvPr>
            <p:ph idx="1"/>
          </p:nvPr>
        </p:nvSpPr>
        <p:spPr/>
        <p:txBody>
          <a:bodyPr/>
          <a:lstStyle/>
          <a:p>
            <a:r>
              <a:rPr lang="en-GB" dirty="0"/>
              <a:t>Solar energy is neither accessible nor affordable </a:t>
            </a:r>
          </a:p>
          <a:p>
            <a:r>
              <a:rPr lang="en-GB" dirty="0"/>
              <a:t>Making solar energy affordable by provision of affordable solar panels is an issue. </a:t>
            </a:r>
          </a:p>
          <a:p>
            <a:r>
              <a:rPr lang="en-US" sz="1800" dirty="0">
                <a:effectLst/>
                <a:latin typeface="Times New Roman" panose="02020603050405020304" pitchFamily="18" charset="0"/>
                <a:ea typeface="Calibri" panose="020F0502020204030204" pitchFamily="34" charset="0"/>
              </a:rPr>
              <a:t>There is a need to ensure that the solar panels available are affordable so that more people can purchase them to increase the use of solar energy. </a:t>
            </a:r>
          </a:p>
          <a:p>
            <a:r>
              <a:rPr lang="en-US" sz="1800" dirty="0">
                <a:latin typeface="Times New Roman" panose="02020603050405020304" pitchFamily="18" charset="0"/>
                <a:ea typeface="Calibri" panose="020F0502020204030204" pitchFamily="34" charset="0"/>
              </a:rPr>
              <a:t>The traditional manufacturing of solar panels is unsustainable in promotion of safe energy. </a:t>
            </a:r>
            <a:endParaRPr lang="en-US" sz="1800" dirty="0">
              <a:effectLst/>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2362831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CF19-4429-4BDF-82DC-8A1902797885}"/>
              </a:ext>
            </a:extLst>
          </p:cNvPr>
          <p:cNvSpPr>
            <a:spLocks noGrp="1"/>
          </p:cNvSpPr>
          <p:nvPr>
            <p:ph type="title"/>
          </p:nvPr>
        </p:nvSpPr>
        <p:spPr/>
        <p:txBody>
          <a:bodyPr/>
          <a:lstStyle/>
          <a:p>
            <a:r>
              <a:rPr lang="en-US" dirty="0"/>
              <a:t>Affordability of solar panel materials. </a:t>
            </a:r>
          </a:p>
        </p:txBody>
      </p:sp>
      <p:sp>
        <p:nvSpPr>
          <p:cNvPr id="3" name="Content Placeholder 2">
            <a:extLst>
              <a:ext uri="{FF2B5EF4-FFF2-40B4-BE49-F238E27FC236}">
                <a16:creationId xmlns:a16="http://schemas.microsoft.com/office/drawing/2014/main" id="{0E0B23A1-E6DF-4629-BD49-5D0A158E25F6}"/>
              </a:ext>
            </a:extLst>
          </p:cNvPr>
          <p:cNvSpPr>
            <a:spLocks noGrp="1"/>
          </p:cNvSpPr>
          <p:nvPr>
            <p:ph idx="1"/>
          </p:nvPr>
        </p:nvSpPr>
        <p:spPr/>
        <p:txBody>
          <a:bodyPr/>
          <a:lstStyle/>
          <a:p>
            <a:r>
              <a:rPr lang="en-US" dirty="0"/>
              <a:t>Silicon is the main material that is used in the manufacture of solar cells but is has become very expensive to sustain in commercial purposes (Green, 2019).</a:t>
            </a:r>
          </a:p>
          <a:p>
            <a:r>
              <a:rPr lang="en-US" dirty="0"/>
              <a:t>New developments have led to more affordable materials that can be made in the laboratory.</a:t>
            </a:r>
          </a:p>
          <a:p>
            <a:r>
              <a:rPr lang="en-US" dirty="0"/>
              <a:t>Affordable solar panels ensures access to clean energy to most of the people.</a:t>
            </a:r>
          </a:p>
          <a:p>
            <a:r>
              <a:rPr lang="en-US" dirty="0"/>
              <a:t>Green energy should be affordable and safe for the human consumption. </a:t>
            </a:r>
          </a:p>
        </p:txBody>
      </p:sp>
    </p:spTree>
    <p:extLst>
      <p:ext uri="{BB962C8B-B14F-4D97-AF65-F5344CB8AC3E}">
        <p14:creationId xmlns:p14="http://schemas.microsoft.com/office/powerpoint/2010/main" val="2684411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FB05-1438-4049-B3B8-D88D54BF003A}"/>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Inexpensive materials for cheaper solar panels.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B3FA0E3-4D99-47B8-9CAB-CE473342BBB2}"/>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silicon solar cells are expensive, and new technology can introduce other more affordable options.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competition has contributed to the drop in the price of silicon solar panels.</a:t>
            </a:r>
          </a:p>
          <a:p>
            <a:r>
              <a:rPr lang="en-US" sz="1800" dirty="0">
                <a:effectLst/>
                <a:latin typeface="Times New Roman" panose="02020603050405020304" pitchFamily="18" charset="0"/>
                <a:ea typeface="Calibri" panose="020F0502020204030204" pitchFamily="34" charset="0"/>
              </a:rPr>
              <a:t>Perovskite is one of the materials produced in the lab and, therefore, less expensive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Using solar cells will enable the organization to lower the cost of the panels without reducing the performance of the solar panel (Green, 2019). </a:t>
            </a:r>
            <a:endParaRPr lang="en-US" dirty="0"/>
          </a:p>
        </p:txBody>
      </p:sp>
    </p:spTree>
    <p:extLst>
      <p:ext uri="{BB962C8B-B14F-4D97-AF65-F5344CB8AC3E}">
        <p14:creationId xmlns:p14="http://schemas.microsoft.com/office/powerpoint/2010/main" val="212618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F215E-19E6-46D1-A66E-E05AC6F3272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How this will achieve affordability of solar panels.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D61F8E0-BA08-4AB2-8CE5-1FDEBA665BEF}"/>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cheaper materials reduces the cost of production which impacts the costs of solar panels.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new invention introduces competition in silicon which may lead to reduction in prices.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Manufacture of solar panels will increase and therefore price will fall due to increase in supply.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Efficiency in manufacture of solar panels reduces wastage.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57239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41F1A-1BBB-40DC-91D9-F008C4FECAB8}"/>
              </a:ext>
            </a:extLst>
          </p:cNvPr>
          <p:cNvSpPr>
            <a:spLocks noGrp="1"/>
          </p:cNvSpPr>
          <p:nvPr>
            <p:ph type="title"/>
          </p:nvPr>
        </p:nvSpPr>
        <p:spPr/>
        <p:txBody>
          <a:bodyPr/>
          <a:lstStyle/>
          <a:p>
            <a:r>
              <a:rPr lang="en-US" dirty="0"/>
              <a:t>Making solar energy the most economical.</a:t>
            </a:r>
          </a:p>
        </p:txBody>
      </p:sp>
      <p:sp>
        <p:nvSpPr>
          <p:cNvPr id="3" name="Content Placeholder 2">
            <a:extLst>
              <a:ext uri="{FF2B5EF4-FFF2-40B4-BE49-F238E27FC236}">
                <a16:creationId xmlns:a16="http://schemas.microsoft.com/office/drawing/2014/main" id="{305B90EA-06A9-4105-831D-D73EDFD98603}"/>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improved efficiency of solar panels increases the supply of solar energy.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Reduction of energy of solar energy makes it more economical to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reduced price of solar panels, solar energy becomes the most economic source of energy.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solar energy is the safest because it is natural and does not pollute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18659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DD94-DA08-474B-BC24-F165D4EF1915}"/>
              </a:ext>
            </a:extLst>
          </p:cNvPr>
          <p:cNvSpPr>
            <a:spLocks noGrp="1"/>
          </p:cNvSpPr>
          <p:nvPr>
            <p:ph type="title"/>
          </p:nvPr>
        </p:nvSpPr>
        <p:spPr/>
        <p:txBody>
          <a:bodyPr/>
          <a:lstStyle/>
          <a:p>
            <a:r>
              <a:rPr lang="en-US" dirty="0"/>
              <a:t>Ensuring efficiency and affordability.</a:t>
            </a:r>
          </a:p>
        </p:txBody>
      </p:sp>
      <p:sp>
        <p:nvSpPr>
          <p:cNvPr id="3" name="Content Placeholder 2">
            <a:extLst>
              <a:ext uri="{FF2B5EF4-FFF2-40B4-BE49-F238E27FC236}">
                <a16:creationId xmlns:a16="http://schemas.microsoft.com/office/drawing/2014/main" id="{4C16DFF1-173F-4D97-AB6B-494189D8BC2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perovskite manufactured with iodide, methylammonium, can convert the light from the sun to electricity at a high-efficiency rate of 3.8%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Sivaram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company intends to use solar photovoltaic cells, which are made from silicon materials. This is very affordable for commercial purposes in industries.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use of tandem solar cells, which are the materials used to absorb light more efficiently and reduce the cost of solar panels to be afforded by most of the consumers in the market.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Making tandems at a lower cost can increase the solar panels' efficiencies and make them more affordable.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32897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6499-600B-43FB-95FA-F1F2772B1CC4}"/>
              </a:ext>
            </a:extLst>
          </p:cNvPr>
          <p:cNvSpPr>
            <a:spLocks noGrp="1"/>
          </p:cNvSpPr>
          <p:nvPr>
            <p:ph type="title"/>
          </p:nvPr>
        </p:nvSpPr>
        <p:spPr/>
        <p:txBody>
          <a:bodyPr/>
          <a:lstStyle/>
          <a:p>
            <a:r>
              <a:rPr lang="en-US" dirty="0"/>
              <a:t>Rationale of the idea. </a:t>
            </a:r>
          </a:p>
        </p:txBody>
      </p:sp>
      <p:sp>
        <p:nvSpPr>
          <p:cNvPr id="3" name="Content Placeholder 2">
            <a:extLst>
              <a:ext uri="{FF2B5EF4-FFF2-40B4-BE49-F238E27FC236}">
                <a16:creationId xmlns:a16="http://schemas.microsoft.com/office/drawing/2014/main" id="{216D2F8E-2900-4A2E-96C1-7C1AE6E666D5}"/>
              </a:ext>
            </a:extLst>
          </p:cNvPr>
          <p:cNvSpPr>
            <a:spLocks noGrp="1"/>
          </p:cNvSpPr>
          <p:nvPr>
            <p:ph idx="1"/>
          </p:nvPr>
        </p:nvSpPr>
        <p:spPr/>
        <p:txBody>
          <a:bodyPr/>
          <a:lstStyle/>
          <a:p>
            <a:r>
              <a:rPr lang="en-US" dirty="0"/>
              <a:t>Traditional solar energy has been reserved for the big tech companies and upper class in the society.</a:t>
            </a:r>
          </a:p>
          <a:p>
            <a:r>
              <a:rPr lang="en-US" dirty="0"/>
              <a:t>Efficiency in the absorption of sunlight due to use of low quality equipment.</a:t>
            </a:r>
          </a:p>
          <a:p>
            <a:r>
              <a:rPr lang="en-US" dirty="0"/>
              <a:t>High cost of solar energy which increase cost in the commercial activities.</a:t>
            </a:r>
          </a:p>
          <a:p>
            <a:r>
              <a:rPr lang="en-US" dirty="0"/>
              <a:t>The high demand for clean energy.</a:t>
            </a:r>
          </a:p>
        </p:txBody>
      </p:sp>
    </p:spTree>
    <p:extLst>
      <p:ext uri="{BB962C8B-B14F-4D97-AF65-F5344CB8AC3E}">
        <p14:creationId xmlns:p14="http://schemas.microsoft.com/office/powerpoint/2010/main" val="3326904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8B13-4EF6-4549-BFDD-6E1BEFE0B765}"/>
              </a:ext>
            </a:extLst>
          </p:cNvPr>
          <p:cNvSpPr>
            <a:spLocks noGrp="1"/>
          </p:cNvSpPr>
          <p:nvPr>
            <p:ph type="title"/>
          </p:nvPr>
        </p:nvSpPr>
        <p:spPr/>
        <p:txBody>
          <a:bodyPr/>
          <a:lstStyle/>
          <a:p>
            <a:r>
              <a:rPr lang="en-US" dirty="0"/>
              <a:t>Benefits of affordable solar panels.</a:t>
            </a:r>
          </a:p>
        </p:txBody>
      </p:sp>
      <p:sp>
        <p:nvSpPr>
          <p:cNvPr id="3" name="Content Placeholder 2">
            <a:extLst>
              <a:ext uri="{FF2B5EF4-FFF2-40B4-BE49-F238E27FC236}">
                <a16:creationId xmlns:a16="http://schemas.microsoft.com/office/drawing/2014/main" id="{3AD01ACD-010B-4CB8-A2F6-BBA260C0DC40}"/>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Increased use of solar energy for commercial and domestic purposes</a:t>
            </a:r>
            <a:r>
              <a:rPr lang="en-US" sz="1800" b="0" i="0" dirty="0">
                <a:solidFill>
                  <a:srgbClr val="222222"/>
                </a:solidFill>
                <a:effectLst/>
                <a:latin typeface="Arial" panose="020B0604020202020204" pitchFamily="34" charset="0"/>
              </a:rPr>
              <a:t> (Lee &amp; Shepley, 2020)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Diversification of sources of energy in the market.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Promotion of safe energy to conserve the environment.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Reduction in cost of energy.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8688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59FA-5283-408F-8BD0-FA2A08E3D5A0}"/>
              </a:ext>
            </a:extLst>
          </p:cNvPr>
          <p:cNvSpPr>
            <a:spLocks noGrp="1"/>
          </p:cNvSpPr>
          <p:nvPr>
            <p:ph type="title"/>
          </p:nvPr>
        </p:nvSpPr>
        <p:spPr/>
        <p:txBody>
          <a:bodyPr/>
          <a:lstStyle/>
          <a:p>
            <a:r>
              <a:rPr lang="en-GB" b="1" dirty="0"/>
              <a:t>Profitability/Success Projection</a:t>
            </a:r>
            <a:endParaRPr lang="en-US" dirty="0"/>
          </a:p>
        </p:txBody>
      </p:sp>
      <p:sp>
        <p:nvSpPr>
          <p:cNvPr id="3" name="Content Placeholder 2">
            <a:extLst>
              <a:ext uri="{FF2B5EF4-FFF2-40B4-BE49-F238E27FC236}">
                <a16:creationId xmlns:a16="http://schemas.microsoft.com/office/drawing/2014/main" id="{380631FD-27E0-42AD-A68A-884652170B9F}"/>
              </a:ext>
            </a:extLst>
          </p:cNvPr>
          <p:cNvSpPr>
            <a:spLocks noGrp="1"/>
          </p:cNvSpPr>
          <p:nvPr>
            <p:ph idx="1"/>
          </p:nvPr>
        </p:nvSpPr>
        <p:spPr/>
        <p:txBody>
          <a:bodyPr/>
          <a:lstStyle/>
          <a:p>
            <a:r>
              <a:rPr lang="en-GB" dirty="0"/>
              <a:t>Target market is huge and wide and has a need for a solution</a:t>
            </a:r>
          </a:p>
          <a:p>
            <a:r>
              <a:rPr lang="en-GB" dirty="0"/>
              <a:t>Capitalizing on and exploitation of the market needs would yield results</a:t>
            </a:r>
          </a:p>
          <a:p>
            <a:r>
              <a:rPr lang="en-GB" dirty="0"/>
              <a:t>The sales would be achieved by distribution through both retail and wholesale methods.</a:t>
            </a:r>
          </a:p>
          <a:p>
            <a:r>
              <a:rPr lang="en-GB" dirty="0"/>
              <a:t>Global solar market is projected to grow as corporate seek to diversify their sources of energy. </a:t>
            </a:r>
          </a:p>
          <a:p>
            <a:endParaRPr lang="en-GB" dirty="0"/>
          </a:p>
          <a:p>
            <a:endParaRPr lang="en-US" dirty="0"/>
          </a:p>
        </p:txBody>
      </p:sp>
    </p:spTree>
    <p:extLst>
      <p:ext uri="{BB962C8B-B14F-4D97-AF65-F5344CB8AC3E}">
        <p14:creationId xmlns:p14="http://schemas.microsoft.com/office/powerpoint/2010/main" val="281166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72D1-B39E-4524-AA93-9B8117DDED8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1B20212-06A1-4C35-993E-D5C5EE64C6EC}"/>
              </a:ext>
            </a:extLst>
          </p:cNvPr>
          <p:cNvSpPr>
            <a:spLocks noGrp="1"/>
          </p:cNvSpPr>
          <p:nvPr>
            <p:ph idx="1"/>
          </p:nvPr>
        </p:nvSpPr>
        <p:spPr/>
        <p:txBody>
          <a:bodyPr/>
          <a:lstStyle/>
          <a:p>
            <a:r>
              <a:rPr lang="en-US" b="0" i="0" dirty="0">
                <a:solidFill>
                  <a:srgbClr val="222222"/>
                </a:solidFill>
                <a:effectLst/>
                <a:latin typeface="Arial" panose="020B0604020202020204" pitchFamily="34" charset="0"/>
              </a:rPr>
              <a:t>Green, M. A. (2019). How did solar cells get so cheap?. </a:t>
            </a:r>
            <a:r>
              <a:rPr lang="en-US" b="0" i="1" dirty="0">
                <a:solidFill>
                  <a:srgbClr val="222222"/>
                </a:solidFill>
                <a:effectLst/>
                <a:latin typeface="Arial" panose="020B0604020202020204" pitchFamily="34" charset="0"/>
              </a:rPr>
              <a:t>Joule</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3</a:t>
            </a:r>
            <a:r>
              <a:rPr lang="en-US" b="0" i="0" dirty="0">
                <a:solidFill>
                  <a:srgbClr val="222222"/>
                </a:solidFill>
                <a:effectLst/>
                <a:latin typeface="Arial" panose="020B0604020202020204" pitchFamily="34" charset="0"/>
              </a:rPr>
              <a:t>(3), 631-633.</a:t>
            </a:r>
          </a:p>
          <a:p>
            <a:r>
              <a:rPr lang="en-US" b="0" i="0" dirty="0" err="1">
                <a:solidFill>
                  <a:srgbClr val="222222"/>
                </a:solidFill>
                <a:effectLst/>
                <a:latin typeface="Arial" panose="020B0604020202020204" pitchFamily="34" charset="0"/>
              </a:rPr>
              <a:t>Sivaram</a:t>
            </a:r>
            <a:r>
              <a:rPr lang="en-US" b="0" i="0" dirty="0">
                <a:solidFill>
                  <a:srgbClr val="222222"/>
                </a:solidFill>
                <a:effectLst/>
                <a:latin typeface="Arial" panose="020B0604020202020204" pitchFamily="34" charset="0"/>
              </a:rPr>
              <a:t>, V. (2018). </a:t>
            </a:r>
            <a:r>
              <a:rPr lang="en-US" b="0" i="1" dirty="0">
                <a:solidFill>
                  <a:srgbClr val="222222"/>
                </a:solidFill>
                <a:effectLst/>
                <a:latin typeface="Arial" panose="020B0604020202020204" pitchFamily="34" charset="0"/>
              </a:rPr>
              <a:t>Taming the sun: innovations to harness solar energy and power the planet</a:t>
            </a:r>
            <a:r>
              <a:rPr lang="en-US" b="0" i="0" dirty="0">
                <a:solidFill>
                  <a:srgbClr val="222222"/>
                </a:solidFill>
                <a:effectLst/>
                <a:latin typeface="Arial" panose="020B0604020202020204" pitchFamily="34" charset="0"/>
              </a:rPr>
              <a:t>. MIT Press.</a:t>
            </a:r>
          </a:p>
          <a:p>
            <a:r>
              <a:rPr lang="en-US" b="0" i="0" dirty="0">
                <a:solidFill>
                  <a:srgbClr val="222222"/>
                </a:solidFill>
                <a:effectLst/>
                <a:latin typeface="Arial" panose="020B0604020202020204" pitchFamily="34" charset="0"/>
              </a:rPr>
              <a:t>Lee, J., &amp; Shepley, M. M. (2020). Benefits of solar photovoltaic systems for low-income families in social housing of Korea: Renewable energy applications as solutions to energy poverty. </a:t>
            </a:r>
            <a:r>
              <a:rPr lang="en-US" b="0" i="1" dirty="0">
                <a:solidFill>
                  <a:srgbClr val="222222"/>
                </a:solidFill>
                <a:effectLst/>
                <a:latin typeface="Arial" panose="020B0604020202020204" pitchFamily="34" charset="0"/>
              </a:rPr>
              <a:t>Journal of Building Engineering</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28</a:t>
            </a:r>
            <a:r>
              <a:rPr lang="en-US" b="0" i="0" dirty="0">
                <a:solidFill>
                  <a:srgbClr val="222222"/>
                </a:solidFill>
                <a:effectLst/>
                <a:latin typeface="Arial" panose="020B0604020202020204" pitchFamily="34" charset="0"/>
              </a:rPr>
              <a:t>, 101016.</a:t>
            </a:r>
            <a:endParaRPr lang="en-US" dirty="0"/>
          </a:p>
        </p:txBody>
      </p:sp>
    </p:spTree>
    <p:extLst>
      <p:ext uri="{BB962C8B-B14F-4D97-AF65-F5344CB8AC3E}">
        <p14:creationId xmlns:p14="http://schemas.microsoft.com/office/powerpoint/2010/main" val="198332271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56</TotalTime>
  <Words>1574</Words>
  <Application>Microsoft Office PowerPoint</Application>
  <PresentationFormat>Widescreen</PresentationFormat>
  <Paragraphs>70</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Gill Sans MT</vt:lpstr>
      <vt:lpstr>Times New Roman</vt:lpstr>
      <vt:lpstr>Gallery</vt:lpstr>
      <vt:lpstr>              Making Solar Energy Affordable by Provision of Affordable Solar Panels.</vt:lpstr>
      <vt:lpstr>Introduction.</vt:lpstr>
      <vt:lpstr>Affordability of solar panel materials. </vt:lpstr>
      <vt:lpstr>Inexpensive materials for cheaper solar panels. </vt:lpstr>
      <vt:lpstr>How this will achieve affordability of solar panels.  </vt:lpstr>
      <vt:lpstr>Making solar energy the most economical.</vt:lpstr>
      <vt:lpstr>Ensuring efficiency and affordability.</vt:lpstr>
      <vt:lpstr>Rationale of the idea. </vt:lpstr>
      <vt:lpstr>Benefits of affordable solar panels.</vt:lpstr>
      <vt:lpstr>Profitability/Success Projection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Making Solar Energy Affordable by Provision of Affordable Solar Panels.</dc:title>
  <dc:creator>kanyi</dc:creator>
  <cp:lastModifiedBy>kanyi</cp:lastModifiedBy>
  <cp:revision>3</cp:revision>
  <dcterms:created xsi:type="dcterms:W3CDTF">2020-11-15T23:20:03Z</dcterms:created>
  <dcterms:modified xsi:type="dcterms:W3CDTF">2020-11-16T00:52:43Z</dcterms:modified>
</cp:coreProperties>
</file>